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7" r:id="rId13"/>
    <p:sldId id="279" r:id="rId14"/>
    <p:sldId id="275" r:id="rId15"/>
    <p:sldId id="278" r:id="rId16"/>
    <p:sldId id="268" r:id="rId17"/>
    <p:sldId id="283" r:id="rId18"/>
    <p:sldId id="282" r:id="rId19"/>
    <p:sldId id="281" r:id="rId20"/>
    <p:sldId id="284" r:id="rId21"/>
    <p:sldId id="285" r:id="rId22"/>
    <p:sldId id="286" r:id="rId23"/>
    <p:sldId id="287" r:id="rId24"/>
    <p:sldId id="288" r:id="rId25"/>
    <p:sldId id="289" r:id="rId26"/>
    <p:sldId id="291" r:id="rId27"/>
    <p:sldId id="290" r:id="rId28"/>
    <p:sldId id="293" r:id="rId29"/>
    <p:sldId id="276" r:id="rId30"/>
    <p:sldId id="270" r:id="rId31"/>
    <p:sldId id="271" r:id="rId32"/>
    <p:sldId id="272" r:id="rId33"/>
    <p:sldId id="273" r:id="rId34"/>
    <p:sldId id="274" r:id="rId35"/>
    <p:sldId id="294" r:id="rId36"/>
  </p:sldIdLst>
  <p:sldSz cx="18288000" cy="10287000"/>
  <p:notesSz cx="10287000" cy="18288000"/>
  <p:embeddedFontLst>
    <p:embeddedFont>
      <p:font typeface="G마켓 산스 TTF Bold" panose="02000000000000000000" pitchFamily="2" charset="-127"/>
      <p:bold r:id="rId37"/>
    </p:embeddedFont>
    <p:embeddedFont>
      <p:font typeface="G마켓 산스 TTF Light" panose="02000000000000000000" pitchFamily="2" charset="-127"/>
      <p:regular r:id="rId38"/>
    </p:embeddedFont>
    <p:embeddedFont>
      <p:font typeface="G마켓 산스 TTF Medium" panose="02000000000000000000" pitchFamily="2" charset="-127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F69"/>
    <a:srgbClr val="EBEEF9"/>
    <a:srgbClr val="C0CBEE"/>
    <a:srgbClr val="E7E6FE"/>
    <a:srgbClr val="D9D9D9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55" d="100"/>
          <a:sy n="55" d="100"/>
        </p:scale>
        <p:origin x="682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44.png"/><Relationship Id="rId4" Type="http://schemas.openxmlformats.org/officeDocument/2006/relationships/image" Target="../media/image9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44.png"/><Relationship Id="rId4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44.png"/><Relationship Id="rId4" Type="http://schemas.openxmlformats.org/officeDocument/2006/relationships/image" Target="../media/image9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44.png"/><Relationship Id="rId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44.png"/><Relationship Id="rId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3" Type="http://schemas.openxmlformats.org/officeDocument/2006/relationships/image" Target="../media/image106.png"/><Relationship Id="rId7" Type="http://schemas.openxmlformats.org/officeDocument/2006/relationships/image" Target="../media/image109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44.png"/><Relationship Id="rId4" Type="http://schemas.openxmlformats.org/officeDocument/2006/relationships/image" Target="../media/image10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1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44.png"/><Relationship Id="rId4" Type="http://schemas.openxmlformats.org/officeDocument/2006/relationships/image" Target="../media/image10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44.png"/><Relationship Id="rId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3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44.png"/><Relationship Id="rId4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4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44.png"/><Relationship Id="rId4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5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44.png"/><Relationship Id="rId4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gif"/><Relationship Id="rId3" Type="http://schemas.openxmlformats.org/officeDocument/2006/relationships/image" Target="../media/image106.png"/><Relationship Id="rId7" Type="http://schemas.openxmlformats.org/officeDocument/2006/relationships/image" Target="../media/image116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44.png"/><Relationship Id="rId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g"/><Relationship Id="rId3" Type="http://schemas.openxmlformats.org/officeDocument/2006/relationships/image" Target="../media/image106.png"/><Relationship Id="rId7" Type="http://schemas.openxmlformats.org/officeDocument/2006/relationships/image" Target="../media/image118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44.png"/><Relationship Id="rId4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20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44.png"/><Relationship Id="rId4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g"/><Relationship Id="rId3" Type="http://schemas.openxmlformats.org/officeDocument/2006/relationships/image" Target="../media/image106.png"/><Relationship Id="rId7" Type="http://schemas.openxmlformats.org/officeDocument/2006/relationships/image" Target="../media/image121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44.png"/><Relationship Id="rId4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23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44.png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g"/><Relationship Id="rId3" Type="http://schemas.openxmlformats.org/officeDocument/2006/relationships/image" Target="../media/image106.png"/><Relationship Id="rId7" Type="http://schemas.openxmlformats.org/officeDocument/2006/relationships/image" Target="../media/image124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44.png"/><Relationship Id="rId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44.png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44.png"/><Relationship Id="rId4" Type="http://schemas.openxmlformats.org/officeDocument/2006/relationships/image" Target="../media/image1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3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44.png"/><Relationship Id="rId4" Type="http://schemas.openxmlformats.org/officeDocument/2006/relationships/image" Target="../media/image1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44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jpg"/><Relationship Id="rId18" Type="http://schemas.openxmlformats.org/officeDocument/2006/relationships/image" Target="../media/image8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41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44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44.png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69639" y="2106832"/>
            <a:ext cx="11708412" cy="9635353"/>
            <a:chOff x="-969639" y="2106832"/>
            <a:chExt cx="11708412" cy="96353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69639" y="2106832"/>
              <a:ext cx="11708412" cy="96353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14665" y="3958789"/>
            <a:ext cx="14495238" cy="187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94668" y="5426706"/>
            <a:ext cx="6314286" cy="8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41404" y="5519968"/>
            <a:ext cx="3835031" cy="493714"/>
            <a:chOff x="6841404" y="5519968"/>
            <a:chExt cx="3835031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41404" y="5519968"/>
              <a:ext cx="3835031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17580" y="3499741"/>
            <a:ext cx="2419048" cy="1085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6983" y="3975088"/>
            <a:ext cx="3447619" cy="31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5495" y="3085127"/>
            <a:ext cx="642398" cy="581466"/>
            <a:chOff x="11585495" y="3085127"/>
            <a:chExt cx="642398" cy="5814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5495" y="6027470"/>
            <a:ext cx="642398" cy="581466"/>
            <a:chOff x="11585495" y="6027470"/>
            <a:chExt cx="642398" cy="5814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07259" y="4259364"/>
            <a:ext cx="4628571" cy="12095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2161905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6190" cy="2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9848" y="794996"/>
            <a:ext cx="666667" cy="6095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6CDB04-B1C5-4A8F-86A4-D44E9E84E0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68" t="5964" r="9970" b="10158"/>
          <a:stretch/>
        </p:blipFill>
        <p:spPr>
          <a:xfrm>
            <a:off x="2209800" y="1790700"/>
            <a:ext cx="14588775" cy="82416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342FE-C500-4C78-927C-4899C329C6EB}"/>
              </a:ext>
            </a:extLst>
          </p:cNvPr>
          <p:cNvSpPr txBox="1"/>
          <p:nvPr/>
        </p:nvSpPr>
        <p:spPr>
          <a:xfrm>
            <a:off x="3352800" y="734526"/>
            <a:ext cx="28012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5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2161905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6190" cy="2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9848" y="794996"/>
            <a:ext cx="666667" cy="609524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E9CF883B-C200-46E9-BDF7-320A89D15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417997"/>
              </p:ext>
            </p:extLst>
          </p:nvPr>
        </p:nvGraphicFramePr>
        <p:xfrm>
          <a:off x="2476500" y="1432230"/>
          <a:ext cx="13335000" cy="866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14189951"/>
                    </a:ext>
                  </a:extLst>
                </a:gridCol>
                <a:gridCol w="7772400">
                  <a:extLst>
                    <a:ext uri="{9D8B030D-6E8A-4147-A177-3AD203B41FA5}">
                      <a16:colId xmlns:a16="http://schemas.microsoft.com/office/drawing/2014/main" val="366323150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787667287"/>
                    </a:ext>
                  </a:extLst>
                </a:gridCol>
              </a:tblGrid>
              <a:tr h="727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기능명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2F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2F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2F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76349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092041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184377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마이페이지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회원 정보 수정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584820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아이디 </a:t>
                      </a:r>
                      <a:r>
                        <a:rPr lang="en-US" altLang="ko-KR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 </a:t>
                      </a:r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비밀번호 찾기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아이디 및 비밀번호 찾기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이메일로 코드 발송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630681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회원 탈퇴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회원 탈퇴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859722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대출 목록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사용자의 대출 현황 및 지금까지 대출한 책의 목록 조회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488637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위치 검색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관공서 위치 검색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560217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상호 대차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관공서에 존재하는 작은 도서관에서 도서 대출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97311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일정 조회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도서관의 일정을 조회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05902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공지사항 조회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도서관의 공지사항을 조회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680879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도서 검색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도서관에 존재하는 도서를 검색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자동완성 기능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631008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도서 상세 정보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도서 설명 및 대출 가능 여부 등 상세 정보를 표시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414660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도서 대출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도서 대출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445643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도서 대출 예약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이미 모든 책이 대출 중일 경우</a:t>
                      </a:r>
                      <a:r>
                        <a:rPr lang="en-US" altLang="ko-KR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대출을 예약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312642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대출 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도서관의 인기 대출 순위를 확인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0702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132D1D0-1691-4BDA-B5DE-4AC66A317ACD}"/>
              </a:ext>
            </a:extLst>
          </p:cNvPr>
          <p:cNvSpPr txBox="1"/>
          <p:nvPr/>
        </p:nvSpPr>
        <p:spPr>
          <a:xfrm>
            <a:off x="3352800" y="734526"/>
            <a:ext cx="28012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5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3226825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2161905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6190" cy="2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9848" y="794996"/>
            <a:ext cx="666667" cy="609524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E9CF883B-C200-46E9-BDF7-320A89D15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422374"/>
              </p:ext>
            </p:extLst>
          </p:nvPr>
        </p:nvGraphicFramePr>
        <p:xfrm>
          <a:off x="2476500" y="3191403"/>
          <a:ext cx="13335000" cy="3904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14189951"/>
                    </a:ext>
                  </a:extLst>
                </a:gridCol>
                <a:gridCol w="7772400">
                  <a:extLst>
                    <a:ext uri="{9D8B030D-6E8A-4147-A177-3AD203B41FA5}">
                      <a16:colId xmlns:a16="http://schemas.microsoft.com/office/drawing/2014/main" val="366323150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787667287"/>
                    </a:ext>
                  </a:extLst>
                </a:gridCol>
              </a:tblGrid>
              <a:tr h="727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기능명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2F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2F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2F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76349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도서 추천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사용자들이 작성한 리뷰를 통한 도서 추천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805447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희망 도서 신청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사용자가 원하는 책이 도서관에 없을 경우</a:t>
                      </a:r>
                      <a:r>
                        <a:rPr lang="en-US" altLang="ko-KR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희망</a:t>
                      </a:r>
                      <a:r>
                        <a:rPr lang="en-US" altLang="ko-KR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도서를 신청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091891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좋아요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관심 도서 좋아요 기능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809869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반납일 알림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대출한 책의 반납일 하루 전 알림 기능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693462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승인</a:t>
                      </a:r>
                      <a:r>
                        <a:rPr lang="en-US" altLang="ko-KR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반려 알림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희망 도서 신청 승인</a:t>
                      </a:r>
                      <a:r>
                        <a:rPr lang="en-US" altLang="ko-KR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반려 여부 알림 기능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367201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1:1 </a:t>
                      </a:r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채팅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관리자와 </a:t>
                      </a:r>
                      <a:r>
                        <a:rPr lang="en-US" altLang="ko-KR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1:1 </a:t>
                      </a:r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채팅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5825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132D1D0-1691-4BDA-B5DE-4AC66A317ACD}"/>
              </a:ext>
            </a:extLst>
          </p:cNvPr>
          <p:cNvSpPr txBox="1"/>
          <p:nvPr/>
        </p:nvSpPr>
        <p:spPr>
          <a:xfrm>
            <a:off x="3352800" y="734526"/>
            <a:ext cx="28012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5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2686671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2161905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6190" cy="2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9848" y="794996"/>
            <a:ext cx="666667" cy="6095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E7EDD0-B320-4E9C-87A5-F4F8FBA043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269" t="11829" r="8840" b="8220"/>
          <a:stretch/>
        </p:blipFill>
        <p:spPr>
          <a:xfrm>
            <a:off x="3810000" y="2019300"/>
            <a:ext cx="13106400" cy="7772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26B1A5-B38E-4C15-B28D-305DA529CE97}"/>
              </a:ext>
            </a:extLst>
          </p:cNvPr>
          <p:cNvSpPr txBox="1"/>
          <p:nvPr/>
        </p:nvSpPr>
        <p:spPr>
          <a:xfrm>
            <a:off x="3352800" y="734526"/>
            <a:ext cx="28012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5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920458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2161905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6190" cy="2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9848" y="794996"/>
            <a:ext cx="666667" cy="609524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E9CF883B-C200-46E9-BDF7-320A89D15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250835"/>
              </p:ext>
            </p:extLst>
          </p:nvPr>
        </p:nvGraphicFramePr>
        <p:xfrm>
          <a:off x="2476500" y="1838756"/>
          <a:ext cx="13335000" cy="7782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14189951"/>
                    </a:ext>
                  </a:extLst>
                </a:gridCol>
                <a:gridCol w="7772400">
                  <a:extLst>
                    <a:ext uri="{9D8B030D-6E8A-4147-A177-3AD203B41FA5}">
                      <a16:colId xmlns:a16="http://schemas.microsoft.com/office/drawing/2014/main" val="366323150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787667287"/>
                    </a:ext>
                  </a:extLst>
                </a:gridCol>
              </a:tblGrid>
              <a:tr h="727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기능명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2F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2F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2F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76349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092041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회원 탈퇴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사용자 탈퇴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184377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도서 등록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알라딘 </a:t>
                      </a:r>
                      <a:r>
                        <a:rPr lang="en-US" altLang="ko-KR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API</a:t>
                      </a:r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에서 책을 검색하여 도서관에 책 등록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560217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도서 수정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도서관의 책 수정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97311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도서 삭제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도서관의 책 삭제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05902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도서 신청 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사용자가 신청한 도서 신청을 승인</a:t>
                      </a:r>
                      <a:r>
                        <a:rPr lang="en-US" altLang="ko-KR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반려 처리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680879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공지사항 등록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공지사항 추가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드래그 앤 드롭으로 </a:t>
                      </a:r>
                      <a:endParaRPr lang="en-US" altLang="ko-KR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업로드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631008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공지사항 수정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공지사항 수정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414660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공지사항 삭제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공지사항 삭제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445643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일정 추가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일정 추가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312642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일정 수정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일정 수정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091891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일정 삭제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일정 삭제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809869"/>
                  </a:ext>
                </a:extLst>
              </a:tr>
              <a:tr h="5295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1:1 </a:t>
                      </a:r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채팅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사용자가 보낸 </a:t>
                      </a:r>
                      <a:r>
                        <a:rPr lang="en-US" altLang="ko-KR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1:1</a:t>
                      </a:r>
                      <a:r>
                        <a:rPr lang="ko-KR" altLang="en-US" sz="200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채팅에 답장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69346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132D1D0-1691-4BDA-B5DE-4AC66A317ACD}"/>
              </a:ext>
            </a:extLst>
          </p:cNvPr>
          <p:cNvSpPr txBox="1"/>
          <p:nvPr/>
        </p:nvSpPr>
        <p:spPr>
          <a:xfrm>
            <a:off x="3352800" y="734526"/>
            <a:ext cx="28012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5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3214680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7259" y="4259364"/>
            <a:ext cx="4561905" cy="1209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17580" y="3499741"/>
            <a:ext cx="2419048" cy="10857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6983" y="3975088"/>
            <a:ext cx="3466667" cy="31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5495" y="3085127"/>
            <a:ext cx="642398" cy="581466"/>
            <a:chOff x="11585495" y="3085127"/>
            <a:chExt cx="642398" cy="581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5495" y="6027470"/>
            <a:ext cx="642398" cy="581466"/>
            <a:chOff x="11585495" y="6027470"/>
            <a:chExt cx="642398" cy="581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2076190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6190" cy="2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547" y="794996"/>
            <a:ext cx="666667" cy="609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7514D6-54C6-492B-98BB-A468992E8352}"/>
              </a:ext>
            </a:extLst>
          </p:cNvPr>
          <p:cNvSpPr txBox="1"/>
          <p:nvPr/>
        </p:nvSpPr>
        <p:spPr>
          <a:xfrm>
            <a:off x="3276600" y="734526"/>
            <a:ext cx="28012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user</a:t>
            </a:r>
            <a:endParaRPr lang="ko-KR" altLang="en-US" sz="25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2FD284C-D3B2-4B6C-93AF-EAD017AD59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096" y="3086100"/>
            <a:ext cx="8524875" cy="3228975"/>
          </a:xfrm>
          <a:prstGeom prst="rect">
            <a:avLst/>
          </a:prstGeom>
        </p:spPr>
      </p:pic>
      <p:pic>
        <p:nvPicPr>
          <p:cNvPr id="1003" name="그림 1002">
            <a:extLst>
              <a:ext uri="{FF2B5EF4-FFF2-40B4-BE49-F238E27FC236}">
                <a16:creationId xmlns:a16="http://schemas.microsoft.com/office/drawing/2014/main" id="{CB303E9C-7861-41BA-9745-74A21F73E9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6972300"/>
            <a:ext cx="6610350" cy="1685925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B0DB0C-E442-4A55-B3EC-72C393B148AD}"/>
              </a:ext>
            </a:extLst>
          </p:cNvPr>
          <p:cNvCxnSpPr>
            <a:cxnSpLocks/>
          </p:cNvCxnSpPr>
          <p:nvPr/>
        </p:nvCxnSpPr>
        <p:spPr>
          <a:xfrm flipV="1">
            <a:off x="5334000" y="3467100"/>
            <a:ext cx="7086600" cy="4953000"/>
          </a:xfrm>
          <a:prstGeom prst="line">
            <a:avLst/>
          </a:prstGeom>
          <a:ln w="28575">
            <a:solidFill>
              <a:srgbClr val="1C2F6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82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2076190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6190" cy="2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547" y="794996"/>
            <a:ext cx="666667" cy="6095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6FECB6-B919-4A55-BE91-161CC75238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1520760"/>
            <a:ext cx="13049250" cy="83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36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2076190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6190" cy="2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547" y="794996"/>
            <a:ext cx="666667" cy="6095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63C8C8-9109-40EA-AFC5-79583FBDE7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654" y="1421838"/>
            <a:ext cx="12438691" cy="865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80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0272" y="638608"/>
            <a:ext cx="4923810" cy="15714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04393" y="3226465"/>
            <a:ext cx="1085714" cy="4857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17556" y="3226465"/>
            <a:ext cx="1085714" cy="4857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30719" y="3226465"/>
            <a:ext cx="1085714" cy="485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57648" y="5083027"/>
            <a:ext cx="2161905" cy="4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65879" y="2481079"/>
            <a:ext cx="1971360" cy="2362495"/>
            <a:chOff x="4765879" y="2481079"/>
            <a:chExt cx="1971360" cy="23624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5879" y="2481079"/>
              <a:ext cx="1971360" cy="236249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57627" y="3451328"/>
            <a:ext cx="1342857" cy="127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91965" y="5408997"/>
            <a:ext cx="2519189" cy="281886"/>
            <a:chOff x="4491965" y="5408997"/>
            <a:chExt cx="2519189" cy="2818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91965" y="5408997"/>
              <a:ext cx="2519189" cy="2818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70809" y="5083027"/>
            <a:ext cx="2542857" cy="4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79042" y="2481079"/>
            <a:ext cx="1971360" cy="2362495"/>
            <a:chOff x="8079042" y="2481079"/>
            <a:chExt cx="1971360" cy="23624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79042" y="2481079"/>
              <a:ext cx="1971360" cy="23624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70793" y="3451328"/>
            <a:ext cx="1409524" cy="12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07885" y="5408997"/>
            <a:ext cx="2513675" cy="281886"/>
            <a:chOff x="7807885" y="5408997"/>
            <a:chExt cx="2513675" cy="2818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07885" y="5408997"/>
              <a:ext cx="2513675" cy="2818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32686" y="5083029"/>
            <a:ext cx="3133333" cy="485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392205" y="2481079"/>
            <a:ext cx="1971360" cy="2362495"/>
            <a:chOff x="11392205" y="2481079"/>
            <a:chExt cx="1971360" cy="23624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92205" y="2481079"/>
              <a:ext cx="1971360" cy="236249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83971" y="3451328"/>
            <a:ext cx="1409524" cy="12761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113723" y="5408997"/>
            <a:ext cx="2528324" cy="281886"/>
            <a:chOff x="11113723" y="5408997"/>
            <a:chExt cx="2528324" cy="2818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13723" y="5408997"/>
              <a:ext cx="2528324" cy="28188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88876" y="8701495"/>
            <a:ext cx="2580952" cy="4857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097103" y="6099541"/>
            <a:ext cx="1971360" cy="2362495"/>
            <a:chOff x="3097103" y="6099541"/>
            <a:chExt cx="1971360" cy="236249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97103" y="6099541"/>
              <a:ext cx="1971360" cy="236249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35617" y="6844927"/>
            <a:ext cx="1085714" cy="48571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488855" y="7069789"/>
            <a:ext cx="1409524" cy="12761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23189" y="9027459"/>
            <a:ext cx="2519189" cy="281886"/>
            <a:chOff x="2823189" y="9027459"/>
            <a:chExt cx="2519189" cy="2818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23189" y="9027459"/>
              <a:ext cx="2519189" cy="28188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802038" y="8701495"/>
            <a:ext cx="2542857" cy="4857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410266" y="6099541"/>
            <a:ext cx="1971360" cy="2362495"/>
            <a:chOff x="6410266" y="6099541"/>
            <a:chExt cx="1971360" cy="236249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10266" y="6099541"/>
              <a:ext cx="1971360" cy="236249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48780" y="6844927"/>
            <a:ext cx="1085714" cy="48571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802017" y="7069789"/>
            <a:ext cx="1419048" cy="127619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139109" y="9027459"/>
            <a:ext cx="2513675" cy="281886"/>
            <a:chOff x="6139109" y="9027459"/>
            <a:chExt cx="2513675" cy="2818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39109" y="9027459"/>
              <a:ext cx="2513675" cy="28188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063914" y="8701495"/>
            <a:ext cx="2380952" cy="4857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723429" y="6099541"/>
            <a:ext cx="1971360" cy="2362495"/>
            <a:chOff x="9723429" y="6099541"/>
            <a:chExt cx="1971360" cy="236249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23429" y="6099541"/>
              <a:ext cx="1971360" cy="2362495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61943" y="6844927"/>
            <a:ext cx="1085714" cy="48571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115160" y="7069789"/>
            <a:ext cx="1409524" cy="127619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444948" y="9027459"/>
            <a:ext cx="2528324" cy="281886"/>
            <a:chOff x="9444948" y="9027459"/>
            <a:chExt cx="2528324" cy="28188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444948" y="9027459"/>
              <a:ext cx="2528324" cy="28188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401434" y="8717073"/>
            <a:ext cx="2619048" cy="48571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060931" y="6115125"/>
            <a:ext cx="1971360" cy="2362495"/>
            <a:chOff x="13060931" y="6115125"/>
            <a:chExt cx="1971360" cy="236249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060931" y="6115125"/>
              <a:ext cx="1971360" cy="2362495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08968" y="6850988"/>
            <a:ext cx="1085714" cy="48571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452683" y="7085370"/>
            <a:ext cx="1400000" cy="127619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782449" y="9043044"/>
            <a:ext cx="2528324" cy="281886"/>
            <a:chOff x="12782449" y="9043044"/>
            <a:chExt cx="2528324" cy="28188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782449" y="9043044"/>
              <a:ext cx="2528324" cy="281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2076190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6190" cy="2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547" y="794996"/>
            <a:ext cx="666667" cy="6095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034EA7-BF2C-4A9E-BCA3-3E61BFB6B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" y="2781300"/>
            <a:ext cx="1778317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57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2076190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6190" cy="2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547" y="794996"/>
            <a:ext cx="666667" cy="6095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01DF46-2BC6-4BD1-B3F8-7663B81DDC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467100"/>
            <a:ext cx="17526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51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2076190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6190" cy="2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547" y="794996"/>
            <a:ext cx="666667" cy="6095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C0B96A-09A0-4E50-A1D3-835134D980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305300"/>
            <a:ext cx="17678400" cy="328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52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2076190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6190" cy="2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547" y="794996"/>
            <a:ext cx="666667" cy="6095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58C592-DC5B-426E-8DFD-4D9CB07702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152900"/>
            <a:ext cx="9848850" cy="40862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8E57698-89D4-4800-9928-120AE4E51D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460" y="4152900"/>
            <a:ext cx="2019300" cy="2200275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942F1AD-B85B-4828-B716-8F3496503822}"/>
              </a:ext>
            </a:extLst>
          </p:cNvPr>
          <p:cNvCxnSpPr>
            <a:cxnSpLocks/>
          </p:cNvCxnSpPr>
          <p:nvPr/>
        </p:nvCxnSpPr>
        <p:spPr>
          <a:xfrm flipV="1">
            <a:off x="5867400" y="2324100"/>
            <a:ext cx="0" cy="6172200"/>
          </a:xfrm>
          <a:prstGeom prst="line">
            <a:avLst/>
          </a:prstGeom>
          <a:ln w="28575">
            <a:solidFill>
              <a:srgbClr val="1C2F6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291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2076190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6190" cy="2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547" y="794996"/>
            <a:ext cx="666667" cy="6095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75624C-2CFF-4665-ADBB-73B45561F5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98" y="3009900"/>
            <a:ext cx="7686675" cy="5924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EBCCDE-043C-4C25-9905-14980779CD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3252787"/>
            <a:ext cx="5295900" cy="5076825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12EC6DB-E48B-4A22-9462-9FAC3F00594D}"/>
              </a:ext>
            </a:extLst>
          </p:cNvPr>
          <p:cNvCxnSpPr>
            <a:cxnSpLocks/>
          </p:cNvCxnSpPr>
          <p:nvPr/>
        </p:nvCxnSpPr>
        <p:spPr>
          <a:xfrm flipV="1">
            <a:off x="10210800" y="2324100"/>
            <a:ext cx="0" cy="6172200"/>
          </a:xfrm>
          <a:prstGeom prst="line">
            <a:avLst/>
          </a:prstGeom>
          <a:ln w="28575">
            <a:solidFill>
              <a:srgbClr val="1C2F6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391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2076190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6190" cy="2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547" y="794996"/>
            <a:ext cx="666667" cy="6095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30872A-0C2E-451E-8C35-4C3CB7502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68" y="1638300"/>
            <a:ext cx="10158414" cy="835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74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2076190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6190" cy="2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547" y="794996"/>
            <a:ext cx="666667" cy="6095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FAC652-8645-4CCB-AF3C-6E8A654B9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584" y="2299479"/>
            <a:ext cx="11334750" cy="4772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170F765-6B03-416B-8B53-BBBFEE841D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98" y="7786687"/>
            <a:ext cx="6496050" cy="1514475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807A87C-868E-4F1E-95A0-C193556A448D}"/>
              </a:ext>
            </a:extLst>
          </p:cNvPr>
          <p:cNvCxnSpPr>
            <a:cxnSpLocks/>
          </p:cNvCxnSpPr>
          <p:nvPr/>
        </p:nvCxnSpPr>
        <p:spPr>
          <a:xfrm flipH="1" flipV="1">
            <a:off x="3483827" y="4076700"/>
            <a:ext cx="7086600" cy="4953000"/>
          </a:xfrm>
          <a:prstGeom prst="line">
            <a:avLst/>
          </a:prstGeom>
          <a:ln w="28575">
            <a:solidFill>
              <a:srgbClr val="1C2F6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169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2076190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6190" cy="2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547" y="794996"/>
            <a:ext cx="666667" cy="6095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134274-5913-401C-86DD-20AFB38449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394129"/>
            <a:ext cx="11544300" cy="866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06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2076190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6190" cy="2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547" y="794996"/>
            <a:ext cx="666667" cy="6095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D4051C-2139-4D59-8A50-9B4859610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302" y="1957388"/>
            <a:ext cx="8686800" cy="32289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D6B390-4406-4854-A9A7-F583335429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540" y="5981700"/>
            <a:ext cx="9858375" cy="4086225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607CFF-47F2-4D30-9473-49E99B3EF7DC}"/>
              </a:ext>
            </a:extLst>
          </p:cNvPr>
          <p:cNvCxnSpPr>
            <a:cxnSpLocks/>
          </p:cNvCxnSpPr>
          <p:nvPr/>
        </p:nvCxnSpPr>
        <p:spPr>
          <a:xfrm flipV="1">
            <a:off x="3882440" y="2705100"/>
            <a:ext cx="8458200" cy="5319712"/>
          </a:xfrm>
          <a:prstGeom prst="line">
            <a:avLst/>
          </a:prstGeom>
          <a:ln w="28575">
            <a:solidFill>
              <a:srgbClr val="1C2F6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660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2076190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6190" cy="2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547" y="794996"/>
            <a:ext cx="666667" cy="6095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193D93-617F-4FAC-8C39-7774231C1F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81" y="1287668"/>
            <a:ext cx="10789037" cy="89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4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56986" y="4246166"/>
            <a:ext cx="3609524" cy="1209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17580" y="3499741"/>
            <a:ext cx="2419048" cy="10857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1788" y="3975087"/>
            <a:ext cx="3152381" cy="31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5495" y="3085127"/>
            <a:ext cx="642398" cy="581466"/>
            <a:chOff x="11585495" y="3085127"/>
            <a:chExt cx="642398" cy="581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5495" y="6027470"/>
            <a:ext cx="642398" cy="581466"/>
            <a:chOff x="11585495" y="6027470"/>
            <a:chExt cx="642398" cy="581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17580" y="3499741"/>
            <a:ext cx="2419048" cy="1085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6983" y="3975088"/>
            <a:ext cx="3457143" cy="31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5495" y="3085127"/>
            <a:ext cx="642398" cy="581466"/>
            <a:chOff x="11585495" y="3085127"/>
            <a:chExt cx="642398" cy="5814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5495" y="6027470"/>
            <a:ext cx="642398" cy="581466"/>
            <a:chOff x="11585495" y="6027470"/>
            <a:chExt cx="642398" cy="5814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40592" y="4259364"/>
            <a:ext cx="3942857" cy="120952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1476190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6190" cy="2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547" y="794996"/>
            <a:ext cx="666667" cy="60952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17580" y="3499741"/>
            <a:ext cx="2419048" cy="1085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6983" y="3975088"/>
            <a:ext cx="3438095" cy="31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5495" y="3085127"/>
            <a:ext cx="642398" cy="581466"/>
            <a:chOff x="11585495" y="3085127"/>
            <a:chExt cx="642398" cy="5814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5495" y="6027470"/>
            <a:ext cx="642398" cy="581466"/>
            <a:chOff x="11585495" y="6027470"/>
            <a:chExt cx="642398" cy="5814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97735" y="4259364"/>
            <a:ext cx="4504762" cy="120952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A150D60-DFCF-4E63-B74C-CC7B5A5B03DD}"/>
              </a:ext>
            </a:extLst>
          </p:cNvPr>
          <p:cNvSpPr/>
          <p:nvPr/>
        </p:nvSpPr>
        <p:spPr>
          <a:xfrm>
            <a:off x="1272302" y="6658997"/>
            <a:ext cx="15642697" cy="2255073"/>
          </a:xfrm>
          <a:prstGeom prst="roundRect">
            <a:avLst/>
          </a:prstGeom>
          <a:solidFill>
            <a:srgbClr val="EB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87E4134-0E94-4C5F-BC7E-FA0C297B5916}"/>
              </a:ext>
            </a:extLst>
          </p:cNvPr>
          <p:cNvSpPr/>
          <p:nvPr/>
        </p:nvSpPr>
        <p:spPr>
          <a:xfrm>
            <a:off x="1272302" y="2192440"/>
            <a:ext cx="15642697" cy="3660826"/>
          </a:xfrm>
          <a:prstGeom prst="roundRect">
            <a:avLst/>
          </a:prstGeom>
          <a:solidFill>
            <a:srgbClr val="EB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2047619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6190" cy="2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547" y="794996"/>
            <a:ext cx="666667" cy="6095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3A8E8A-BB7B-43E6-B273-ABEC65A6328B}"/>
              </a:ext>
            </a:extLst>
          </p:cNvPr>
          <p:cNvSpPr txBox="1"/>
          <p:nvPr/>
        </p:nvSpPr>
        <p:spPr>
          <a:xfrm>
            <a:off x="5219700" y="7786534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전체적인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통일성이 떨어짐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F3C825-0426-4E86-B3DB-E28F81E1F7FB}"/>
              </a:ext>
            </a:extLst>
          </p:cNvPr>
          <p:cNvSpPr txBox="1"/>
          <p:nvPr/>
        </p:nvSpPr>
        <p:spPr>
          <a:xfrm>
            <a:off x="1905000" y="2500466"/>
            <a:ext cx="3833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1C2F6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후기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61A7D1-AEB9-42DF-81F7-B3DF4A022726}"/>
              </a:ext>
            </a:extLst>
          </p:cNvPr>
          <p:cNvSpPr txBox="1"/>
          <p:nvPr/>
        </p:nvSpPr>
        <p:spPr>
          <a:xfrm>
            <a:off x="3638550" y="3260150"/>
            <a:ext cx="11010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하나의 키워드에 집중하는 홈페이지를 제작하다 보니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/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한정적인 서비스가 사용자에게 불편 할 수 있겠다는 생각이 들음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D49E8-2EF5-4F1E-BCB1-D63099A5CB4D}"/>
              </a:ext>
            </a:extLst>
          </p:cNvPr>
          <p:cNvSpPr txBox="1"/>
          <p:nvPr/>
        </p:nvSpPr>
        <p:spPr>
          <a:xfrm>
            <a:off x="3638550" y="4646437"/>
            <a:ext cx="1101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오프라인에서의 상황을 염두하고 기능을 만들기가 어려웠다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9237E9-582F-48BD-B5BC-9728B40FC89A}"/>
              </a:ext>
            </a:extLst>
          </p:cNvPr>
          <p:cNvSpPr txBox="1"/>
          <p:nvPr/>
        </p:nvSpPr>
        <p:spPr>
          <a:xfrm>
            <a:off x="1905000" y="7003076"/>
            <a:ext cx="3833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1C2F6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보완 사항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6770" y="5415275"/>
            <a:ext cx="6372173" cy="493714"/>
            <a:chOff x="5956770" y="5415275"/>
            <a:chExt cx="6372173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6770" y="5415275"/>
              <a:ext cx="6372173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28944" y="4936710"/>
            <a:ext cx="719110" cy="798125"/>
            <a:chOff x="12328944" y="4936710"/>
            <a:chExt cx="719110" cy="7981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28944" y="4936710"/>
              <a:ext cx="719110" cy="79812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DEBA4FD-AF7E-49BD-B8EC-448B826CEEAC}"/>
              </a:ext>
            </a:extLst>
          </p:cNvPr>
          <p:cNvSpPr txBox="1"/>
          <p:nvPr/>
        </p:nvSpPr>
        <p:spPr>
          <a:xfrm>
            <a:off x="7440554" y="4274990"/>
            <a:ext cx="34560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1C2F6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 &amp; A</a:t>
            </a:r>
            <a:endParaRPr lang="ko-KR" altLang="en-US" sz="8000" dirty="0">
              <a:solidFill>
                <a:srgbClr val="1C2F6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85424" y="4060837"/>
            <a:ext cx="7819048" cy="1876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56770" y="5415275"/>
            <a:ext cx="6372173" cy="493714"/>
            <a:chOff x="5956770" y="5415275"/>
            <a:chExt cx="6372173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6770" y="5415275"/>
              <a:ext cx="6372173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28944" y="4936710"/>
            <a:ext cx="719110" cy="798125"/>
            <a:chOff x="12328944" y="4936710"/>
            <a:chExt cx="719110" cy="7981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28944" y="4936710"/>
              <a:ext cx="719110" cy="798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986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1190476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6190" cy="2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4426" y="800299"/>
            <a:ext cx="571429" cy="54285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625EE34-B1E0-49A9-A486-ABFA10B40F7B}"/>
              </a:ext>
            </a:extLst>
          </p:cNvPr>
          <p:cNvGrpSpPr/>
          <p:nvPr/>
        </p:nvGrpSpPr>
        <p:grpSpPr>
          <a:xfrm>
            <a:off x="7776085" y="2705100"/>
            <a:ext cx="3424359" cy="5542874"/>
            <a:chOff x="5052562" y="2937057"/>
            <a:chExt cx="3424359" cy="554287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804473" y="2937057"/>
              <a:ext cx="1920539" cy="1863063"/>
              <a:chOff x="5804473" y="2937057"/>
              <a:chExt cx="1920539" cy="186306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04473" y="2937057"/>
                <a:ext cx="1920539" cy="1863063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5901" y="4980903"/>
              <a:ext cx="1885714" cy="81904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9" cstate="print"/>
            <a:srcRect l="4786" r="16536"/>
            <a:stretch/>
          </p:blipFill>
          <p:spPr>
            <a:xfrm>
              <a:off x="5052562" y="5775169"/>
              <a:ext cx="3424359" cy="2704762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99E7E74-8317-426D-B9DA-2A6854BC49E8}"/>
              </a:ext>
            </a:extLst>
          </p:cNvPr>
          <p:cNvGrpSpPr/>
          <p:nvPr/>
        </p:nvGrpSpPr>
        <p:grpSpPr>
          <a:xfrm>
            <a:off x="11077938" y="2705100"/>
            <a:ext cx="3485714" cy="4714302"/>
            <a:chOff x="10919070" y="2937057"/>
            <a:chExt cx="3485714" cy="471430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613416" y="2937057"/>
              <a:ext cx="1920539" cy="1863063"/>
              <a:chOff x="11613416" y="2937057"/>
              <a:chExt cx="1920539" cy="186306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613416" y="2937057"/>
                <a:ext cx="1920539" cy="1863063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44848" y="4980903"/>
              <a:ext cx="1866667" cy="81904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19070" y="5775169"/>
              <a:ext cx="3485714" cy="1876190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E55397E-8A57-405D-958A-553C6E7E8BCA}"/>
              </a:ext>
            </a:extLst>
          </p:cNvPr>
          <p:cNvGrpSpPr/>
          <p:nvPr/>
        </p:nvGrpSpPr>
        <p:grpSpPr>
          <a:xfrm>
            <a:off x="14441145" y="2705100"/>
            <a:ext cx="2971429" cy="5542878"/>
            <a:chOff x="14589702" y="2937057"/>
            <a:chExt cx="2971429" cy="554287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115148" y="2937057"/>
              <a:ext cx="1920539" cy="1863063"/>
              <a:chOff x="15824830" y="2937057"/>
              <a:chExt cx="1920539" cy="186306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824830" y="2937057"/>
                <a:ext cx="1920539" cy="1863063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46609" y="4980903"/>
              <a:ext cx="1904762" cy="81904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3" cstate="print"/>
            <a:srcRect r="28441"/>
            <a:stretch/>
          </p:blipFill>
          <p:spPr>
            <a:xfrm>
              <a:off x="14589702" y="5775173"/>
              <a:ext cx="2971429" cy="270476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574C9BC-5844-4696-BD10-690B54AE443F}"/>
              </a:ext>
            </a:extLst>
          </p:cNvPr>
          <p:cNvGrpSpPr/>
          <p:nvPr/>
        </p:nvGrpSpPr>
        <p:grpSpPr>
          <a:xfrm>
            <a:off x="942110" y="2384850"/>
            <a:ext cx="3632675" cy="6293433"/>
            <a:chOff x="1090667" y="2616807"/>
            <a:chExt cx="3632675" cy="629343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911441" y="2937057"/>
              <a:ext cx="1920539" cy="1863063"/>
              <a:chOff x="1911441" y="2937057"/>
              <a:chExt cx="1920539" cy="186306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11441" y="2937057"/>
                <a:ext cx="1920539" cy="1863063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42871" y="4980902"/>
              <a:ext cx="1885714" cy="81904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15" cstate="print"/>
            <a:srcRect l="11295"/>
            <a:stretch/>
          </p:blipFill>
          <p:spPr>
            <a:xfrm>
              <a:off x="1090667" y="5795954"/>
              <a:ext cx="3632675" cy="3114286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884886" y="2616807"/>
              <a:ext cx="934387" cy="598942"/>
              <a:chOff x="1884886" y="2616807"/>
              <a:chExt cx="934387" cy="59894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980000">
                <a:off x="1884886" y="2616807"/>
                <a:ext cx="934387" cy="598942"/>
              </a:xfrm>
              <a:prstGeom prst="rect">
                <a:avLst/>
              </a:prstGeom>
            </p:spPr>
          </p:pic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82B3FA8-5ED9-44E6-8AF8-3F586FC9F987}"/>
              </a:ext>
            </a:extLst>
          </p:cNvPr>
          <p:cNvGrpSpPr/>
          <p:nvPr/>
        </p:nvGrpSpPr>
        <p:grpSpPr>
          <a:xfrm>
            <a:off x="4619995" y="2705100"/>
            <a:ext cx="2971429" cy="4714302"/>
            <a:chOff x="7959554" y="2937057"/>
            <a:chExt cx="2971429" cy="4714302"/>
          </a:xfrm>
        </p:grpSpPr>
        <p:grpSp>
          <p:nvGrpSpPr>
            <p:cNvPr id="38" name="그룹 1004">
              <a:extLst>
                <a:ext uri="{FF2B5EF4-FFF2-40B4-BE49-F238E27FC236}">
                  <a16:creationId xmlns:a16="http://schemas.microsoft.com/office/drawing/2014/main" id="{8B07A9B5-AA28-40E0-9022-4A9E51F7B5AC}"/>
                </a:ext>
              </a:extLst>
            </p:cNvPr>
            <p:cNvGrpSpPr/>
            <p:nvPr/>
          </p:nvGrpSpPr>
          <p:grpSpPr>
            <a:xfrm>
              <a:off x="8509616" y="2937057"/>
              <a:ext cx="1920539" cy="1863063"/>
              <a:chOff x="8509616" y="2937057"/>
              <a:chExt cx="1920539" cy="1863063"/>
            </a:xfrm>
          </p:grpSpPr>
          <p:pic>
            <p:nvPicPr>
              <p:cNvPr id="41" name="Object 16">
                <a:extLst>
                  <a:ext uri="{FF2B5EF4-FFF2-40B4-BE49-F238E27FC236}">
                    <a16:creationId xmlns:a16="http://schemas.microsoft.com/office/drawing/2014/main" id="{AE363340-2F9B-4645-9B3D-A389937CDB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09616" y="2937057"/>
                <a:ext cx="1920539" cy="1863063"/>
              </a:xfrm>
              <a:prstGeom prst="rect">
                <a:avLst/>
              </a:prstGeom>
            </p:spPr>
          </p:pic>
        </p:grpSp>
        <p:pic>
          <p:nvPicPr>
            <p:cNvPr id="39" name="Object 18">
              <a:extLst>
                <a:ext uri="{FF2B5EF4-FFF2-40B4-BE49-F238E27FC236}">
                  <a16:creationId xmlns:a16="http://schemas.microsoft.com/office/drawing/2014/main" id="{99FF84D6-2778-4CF0-B094-9B017D3F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41045" y="4980903"/>
              <a:ext cx="1885714" cy="819048"/>
            </a:xfrm>
            <a:prstGeom prst="rect">
              <a:avLst/>
            </a:prstGeom>
          </p:spPr>
        </p:pic>
        <p:pic>
          <p:nvPicPr>
            <p:cNvPr id="40" name="Object 19">
              <a:extLst>
                <a:ext uri="{FF2B5EF4-FFF2-40B4-BE49-F238E27FC236}">
                  <a16:creationId xmlns:a16="http://schemas.microsoft.com/office/drawing/2014/main" id="{0CDEA94D-D7C5-40D3-9B01-F08A30544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59554" y="5775169"/>
              <a:ext cx="2971429" cy="18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66211" y="3936440"/>
            <a:ext cx="3828571" cy="22666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17580" y="3499741"/>
            <a:ext cx="2419048" cy="10857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6979" y="3975087"/>
            <a:ext cx="3447619" cy="31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5495" y="3085127"/>
            <a:ext cx="642398" cy="581466"/>
            <a:chOff x="11585495" y="3085127"/>
            <a:chExt cx="642398" cy="581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5495" y="6027470"/>
            <a:ext cx="642398" cy="581466"/>
            <a:chOff x="11585495" y="6027470"/>
            <a:chExt cx="642398" cy="581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2076190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6190" cy="2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4426" y="800299"/>
            <a:ext cx="600000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7387" y="3080888"/>
            <a:ext cx="7514095" cy="4341977"/>
            <a:chOff x="1087387" y="3080888"/>
            <a:chExt cx="7514095" cy="43419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7387" y="3080888"/>
              <a:ext cx="7514095" cy="4341977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5010DAE-E81B-40FB-85A2-DAB6390CE47B}"/>
              </a:ext>
            </a:extLst>
          </p:cNvPr>
          <p:cNvGrpSpPr/>
          <p:nvPr/>
        </p:nvGrpSpPr>
        <p:grpSpPr>
          <a:xfrm>
            <a:off x="9651884" y="3016634"/>
            <a:ext cx="7420913" cy="5341646"/>
            <a:chOff x="9495487" y="3023744"/>
            <a:chExt cx="7420913" cy="53416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 cstate="print"/>
            <a:srcRect l="8682" r="1132"/>
            <a:stretch/>
          </p:blipFill>
          <p:spPr>
            <a:xfrm>
              <a:off x="9495487" y="3023744"/>
              <a:ext cx="7420913" cy="219047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773890" y="5676900"/>
              <a:ext cx="1032520" cy="721844"/>
              <a:chOff x="12687030" y="5722727"/>
              <a:chExt cx="1032520" cy="72184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12687030" y="5722727"/>
                <a:ext cx="1032520" cy="721844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17BD36E-080B-4DE6-AE0C-763E3FA8B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5535" y="6560364"/>
              <a:ext cx="3581400" cy="180502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C93252F-F85E-4BA4-9F37-CFD9C47422A2}"/>
              </a:ext>
            </a:extLst>
          </p:cNvPr>
          <p:cNvSpPr txBox="1"/>
          <p:nvPr/>
        </p:nvSpPr>
        <p:spPr>
          <a:xfrm>
            <a:off x="2672734" y="7711949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년 천안시 도서관 최다 대출도서 및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전자책 이용 현황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사진 제공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=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천안시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17580" y="3499741"/>
            <a:ext cx="2419048" cy="1085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6983" y="3975088"/>
            <a:ext cx="3457143" cy="31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5495" y="3085127"/>
            <a:ext cx="642398" cy="581466"/>
            <a:chOff x="11585495" y="3085127"/>
            <a:chExt cx="642398" cy="5814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5495" y="6027470"/>
            <a:ext cx="642398" cy="581466"/>
            <a:chOff x="11585495" y="6027470"/>
            <a:chExt cx="642398" cy="5814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66211" y="3936440"/>
            <a:ext cx="4314286" cy="22666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3209524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6190" cy="2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399" y="794996"/>
            <a:ext cx="666667" cy="6095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8B16205-DA44-445A-A1EA-537BCB029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8990" y="2628900"/>
            <a:ext cx="2454403" cy="162543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F406CC1-6DF0-42CC-8226-8C34B1B0B0EC}"/>
              </a:ext>
            </a:extLst>
          </p:cNvPr>
          <p:cNvGrpSpPr/>
          <p:nvPr/>
        </p:nvGrpSpPr>
        <p:grpSpPr>
          <a:xfrm>
            <a:off x="1078398" y="2349584"/>
            <a:ext cx="4056895" cy="1803316"/>
            <a:chOff x="1676400" y="2953974"/>
            <a:chExt cx="4056895" cy="180331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23D794D-A420-4F37-A861-B597B93DF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2953974"/>
              <a:ext cx="1802565" cy="180331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D3186C7-A658-4E24-B3EE-5050E64B0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1746" y="3112086"/>
              <a:ext cx="1621549" cy="1621549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FB899A-F18F-46C8-8CFA-F34C20B2372C}"/>
              </a:ext>
            </a:extLst>
          </p:cNvPr>
          <p:cNvGrpSpPr/>
          <p:nvPr/>
        </p:nvGrpSpPr>
        <p:grpSpPr>
          <a:xfrm>
            <a:off x="6550679" y="2171700"/>
            <a:ext cx="6463664" cy="2263041"/>
            <a:chOff x="11125200" y="2402490"/>
            <a:chExt cx="6463664" cy="226304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21CC4E6-4482-4B61-9F88-9EA2D9CD5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11200" y="2402490"/>
              <a:ext cx="3959755" cy="121701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CAFEE15-4EED-4121-8AFF-7778BE0BD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5200" y="2459608"/>
              <a:ext cx="2212420" cy="199809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9E0E2C5-4568-4B9A-AC8F-AC6D9AD91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194" b="36013"/>
            <a:stretch/>
          </p:blipFill>
          <p:spPr>
            <a:xfrm>
              <a:off x="13441680" y="3812598"/>
              <a:ext cx="4147184" cy="85293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AED6C93-E5BE-463E-BD0D-D2B524889771}"/>
              </a:ext>
            </a:extLst>
          </p:cNvPr>
          <p:cNvGrpSpPr/>
          <p:nvPr/>
        </p:nvGrpSpPr>
        <p:grpSpPr>
          <a:xfrm>
            <a:off x="8528904" y="6286500"/>
            <a:ext cx="8970875" cy="2279313"/>
            <a:chOff x="8763099" y="6489684"/>
            <a:chExt cx="8970875" cy="227931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5EA8D6-85FE-4871-A2CD-4D0259ED3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69" t="5407" r="13148"/>
            <a:stretch/>
          </p:blipFill>
          <p:spPr>
            <a:xfrm>
              <a:off x="8763099" y="6489684"/>
              <a:ext cx="1672992" cy="223261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26B2E16-7AF4-443E-853D-D23305531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04433" y="7061975"/>
              <a:ext cx="3129541" cy="170702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831A58B-4320-444B-B332-C79D3816F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191" y="7084835"/>
              <a:ext cx="3567027" cy="138950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1B6B130-A30C-4019-88A3-00DA0C6D955F}"/>
              </a:ext>
            </a:extLst>
          </p:cNvPr>
          <p:cNvGrpSpPr/>
          <p:nvPr/>
        </p:nvGrpSpPr>
        <p:grpSpPr>
          <a:xfrm>
            <a:off x="1229214" y="6667500"/>
            <a:ext cx="5918396" cy="1803996"/>
            <a:chOff x="1063158" y="6854141"/>
            <a:chExt cx="5918396" cy="180399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D06114B-3EE8-41D5-B97E-04F1310F4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2730" y="6854822"/>
              <a:ext cx="1588824" cy="180331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4A18306-0702-4EB3-A6BF-C7CCE5313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63" b="32380"/>
            <a:stretch/>
          </p:blipFill>
          <p:spPr>
            <a:xfrm>
              <a:off x="1063158" y="6854141"/>
              <a:ext cx="3839247" cy="71819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B6904DC-69F3-4380-9B5D-862F81FBE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972" y="7819376"/>
              <a:ext cx="3335981" cy="838761"/>
            </a:xfrm>
            <a:prstGeom prst="rect">
              <a:avLst/>
            </a:prstGeom>
          </p:spPr>
        </p:pic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7846C34-8C9F-49C6-9DDD-349A40B034B4}"/>
              </a:ext>
            </a:extLst>
          </p:cNvPr>
          <p:cNvCxnSpPr/>
          <p:nvPr/>
        </p:nvCxnSpPr>
        <p:spPr>
          <a:xfrm>
            <a:off x="1072599" y="5829300"/>
            <a:ext cx="16142802" cy="0"/>
          </a:xfrm>
          <a:prstGeom prst="line">
            <a:avLst/>
          </a:prstGeom>
          <a:ln w="28575">
            <a:solidFill>
              <a:srgbClr val="1C2F6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F49C72D-322C-4456-9C8D-3349CB7531E7}"/>
              </a:ext>
            </a:extLst>
          </p:cNvPr>
          <p:cNvCxnSpPr/>
          <p:nvPr/>
        </p:nvCxnSpPr>
        <p:spPr>
          <a:xfrm flipV="1">
            <a:off x="5867400" y="1943100"/>
            <a:ext cx="0" cy="3886200"/>
          </a:xfrm>
          <a:prstGeom prst="line">
            <a:avLst/>
          </a:prstGeom>
          <a:ln w="28575">
            <a:solidFill>
              <a:srgbClr val="1C2F6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F1CFBE0-BBF6-4862-B881-30D02F739F62}"/>
              </a:ext>
            </a:extLst>
          </p:cNvPr>
          <p:cNvCxnSpPr/>
          <p:nvPr/>
        </p:nvCxnSpPr>
        <p:spPr>
          <a:xfrm flipV="1">
            <a:off x="13716000" y="1943100"/>
            <a:ext cx="0" cy="3886200"/>
          </a:xfrm>
          <a:prstGeom prst="line">
            <a:avLst/>
          </a:prstGeom>
          <a:ln w="28575">
            <a:solidFill>
              <a:srgbClr val="1C2F6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F19D2EE-6C2B-460E-8397-0A433BD4C40E}"/>
              </a:ext>
            </a:extLst>
          </p:cNvPr>
          <p:cNvCxnSpPr/>
          <p:nvPr/>
        </p:nvCxnSpPr>
        <p:spPr>
          <a:xfrm flipV="1">
            <a:off x="8001000" y="5847035"/>
            <a:ext cx="0" cy="3886200"/>
          </a:xfrm>
          <a:prstGeom prst="line">
            <a:avLst/>
          </a:prstGeom>
          <a:ln w="28575">
            <a:solidFill>
              <a:srgbClr val="1C2F6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DD03AF-592C-46BE-AADA-897FA24A7239}"/>
              </a:ext>
            </a:extLst>
          </p:cNvPr>
          <p:cNvSpPr txBox="1"/>
          <p:nvPr/>
        </p:nvSpPr>
        <p:spPr>
          <a:xfrm>
            <a:off x="1490907" y="4621092"/>
            <a:ext cx="3315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1C2F6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환경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6A8F34-B324-422D-8705-9719510C21B9}"/>
              </a:ext>
            </a:extLst>
          </p:cNvPr>
          <p:cNvSpPr txBox="1"/>
          <p:nvPr/>
        </p:nvSpPr>
        <p:spPr>
          <a:xfrm>
            <a:off x="8163619" y="4621092"/>
            <a:ext cx="3315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1C2F6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협업 도구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29C8EB-73EC-4372-8FD9-C63C8083F443}"/>
              </a:ext>
            </a:extLst>
          </p:cNvPr>
          <p:cNvSpPr txBox="1"/>
          <p:nvPr/>
        </p:nvSpPr>
        <p:spPr>
          <a:xfrm>
            <a:off x="14239266" y="4621092"/>
            <a:ext cx="3315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1C2F6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D9536A-8016-4633-ABC2-1C253CC9A302}"/>
              </a:ext>
            </a:extLst>
          </p:cNvPr>
          <p:cNvSpPr txBox="1"/>
          <p:nvPr/>
        </p:nvSpPr>
        <p:spPr>
          <a:xfrm>
            <a:off x="2666588" y="8923024"/>
            <a:ext cx="3315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1C2F6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Database</a:t>
            </a:r>
            <a:endParaRPr lang="ko-KR" altLang="en-US" sz="3200" dirty="0">
              <a:solidFill>
                <a:srgbClr val="1C2F6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5871FD-6118-4D3D-9903-6740C043C210}"/>
              </a:ext>
            </a:extLst>
          </p:cNvPr>
          <p:cNvSpPr txBox="1"/>
          <p:nvPr/>
        </p:nvSpPr>
        <p:spPr>
          <a:xfrm>
            <a:off x="1490907" y="5137304"/>
            <a:ext cx="3315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C2F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Spring / Bracket</a:t>
            </a:r>
            <a:endParaRPr lang="ko-KR" altLang="en-US" sz="2000" dirty="0">
              <a:solidFill>
                <a:srgbClr val="1C2F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08B52A-F968-4ADC-94FA-9EC769F4458F}"/>
              </a:ext>
            </a:extLst>
          </p:cNvPr>
          <p:cNvSpPr txBox="1"/>
          <p:nvPr/>
        </p:nvSpPr>
        <p:spPr>
          <a:xfrm>
            <a:off x="7354974" y="5137303"/>
            <a:ext cx="4712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C2F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 / </a:t>
            </a:r>
            <a:r>
              <a:rPr lang="en-US" altLang="ko-KR" sz="2000" dirty="0" err="1">
                <a:solidFill>
                  <a:srgbClr val="1C2F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Sourcetree</a:t>
            </a:r>
            <a:r>
              <a:rPr lang="en-US" altLang="ko-KR" sz="2000" dirty="0">
                <a:solidFill>
                  <a:srgbClr val="1C2F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/ Trello</a:t>
            </a:r>
            <a:endParaRPr lang="ko-KR" altLang="en-US" sz="2000" dirty="0">
              <a:solidFill>
                <a:srgbClr val="1C2F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5357BF-707A-4AE8-8194-FE619C3CBBEC}"/>
              </a:ext>
            </a:extLst>
          </p:cNvPr>
          <p:cNvSpPr txBox="1"/>
          <p:nvPr/>
        </p:nvSpPr>
        <p:spPr>
          <a:xfrm>
            <a:off x="13541029" y="5137303"/>
            <a:ext cx="4712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C2F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Apache Tomcat 8.5</a:t>
            </a:r>
            <a:endParaRPr lang="ko-KR" altLang="en-US" sz="2000" dirty="0">
              <a:solidFill>
                <a:srgbClr val="1C2F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9A150C-89EC-4C89-BA57-A77669A48B77}"/>
              </a:ext>
            </a:extLst>
          </p:cNvPr>
          <p:cNvSpPr txBox="1"/>
          <p:nvPr/>
        </p:nvSpPr>
        <p:spPr>
          <a:xfrm>
            <a:off x="1390612" y="9470437"/>
            <a:ext cx="5867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C2F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ORACLE / </a:t>
            </a:r>
            <a:r>
              <a:rPr lang="en-US" altLang="ko-KR" sz="2000" dirty="0" err="1">
                <a:solidFill>
                  <a:srgbClr val="1C2F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MyBatis</a:t>
            </a:r>
            <a:r>
              <a:rPr lang="en-US" altLang="ko-KR" sz="2000" dirty="0">
                <a:solidFill>
                  <a:srgbClr val="1C2F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/ SQL Developer</a:t>
            </a:r>
            <a:endParaRPr lang="ko-KR" altLang="en-US" sz="2000" dirty="0">
              <a:solidFill>
                <a:srgbClr val="1C2F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C0E1623-1E78-4FDF-88A3-E118BFF3D2B3}"/>
              </a:ext>
            </a:extLst>
          </p:cNvPr>
          <p:cNvGrpSpPr/>
          <p:nvPr/>
        </p:nvGrpSpPr>
        <p:grpSpPr>
          <a:xfrm>
            <a:off x="9966021" y="8920377"/>
            <a:ext cx="6942951" cy="947523"/>
            <a:chOff x="9577503" y="9238486"/>
            <a:chExt cx="6942951" cy="94752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4208FB1-11D7-4DCE-A191-4FFD51736F87}"/>
                </a:ext>
              </a:extLst>
            </p:cNvPr>
            <p:cNvSpPr txBox="1"/>
            <p:nvPr/>
          </p:nvSpPr>
          <p:spPr>
            <a:xfrm>
              <a:off x="11391049" y="9238486"/>
              <a:ext cx="33158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1C2F6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개발 언어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F0F9BD-DB26-4BBA-93EF-10DF8B94C258}"/>
                </a:ext>
              </a:extLst>
            </p:cNvPr>
            <p:cNvSpPr txBox="1"/>
            <p:nvPr/>
          </p:nvSpPr>
          <p:spPr>
            <a:xfrm>
              <a:off x="9577503" y="9785899"/>
              <a:ext cx="6942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1C2F6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Java / HTML5 / CSS3 / JavaScript / jQuery</a:t>
              </a:r>
              <a:endParaRPr lang="ko-KR" altLang="en-US" sz="2000" dirty="0">
                <a:solidFill>
                  <a:srgbClr val="1C2F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3209524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6190" cy="2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0846" y="794996"/>
            <a:ext cx="666667" cy="60952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0EF3332-B2DA-4BB9-BDC9-43A43E0BA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134653"/>
              </p:ext>
            </p:extLst>
          </p:nvPr>
        </p:nvGraphicFramePr>
        <p:xfrm>
          <a:off x="1490685" y="2552700"/>
          <a:ext cx="15306629" cy="6482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6661">
                  <a:extLst>
                    <a:ext uri="{9D8B030D-6E8A-4147-A177-3AD203B41FA5}">
                      <a16:colId xmlns:a16="http://schemas.microsoft.com/office/drawing/2014/main" val="3701649428"/>
                    </a:ext>
                  </a:extLst>
                </a:gridCol>
                <a:gridCol w="21866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66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66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3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3331">
                  <a:extLst>
                    <a:ext uri="{9D8B030D-6E8A-4147-A177-3AD203B41FA5}">
                      <a16:colId xmlns:a16="http://schemas.microsoft.com/office/drawing/2014/main" val="26554688"/>
                    </a:ext>
                  </a:extLst>
                </a:gridCol>
                <a:gridCol w="10933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3331">
                  <a:extLst>
                    <a:ext uri="{9D8B030D-6E8A-4147-A177-3AD203B41FA5}">
                      <a16:colId xmlns:a16="http://schemas.microsoft.com/office/drawing/2014/main" val="3412813387"/>
                    </a:ext>
                  </a:extLst>
                </a:gridCol>
              </a:tblGrid>
              <a:tr h="63988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C2F69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일정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C2F69"/>
                        </a:solidFill>
                        <a:effectLst/>
                        <a:uLnTx/>
                        <a:uFillTx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  <a:cs typeface="+mn-cs"/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</a:t>
                      </a:r>
                      <a:r>
                        <a:rPr lang="ko-KR" altLang="en-US" sz="2000" b="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</a:t>
                      </a:r>
                      <a:r>
                        <a:rPr lang="ko-KR" altLang="en-US" sz="2000" b="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</a:t>
                      </a:r>
                      <a:r>
                        <a:rPr lang="ko-KR" altLang="en-US" sz="2000" b="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5</a:t>
                      </a:r>
                      <a:r>
                        <a:rPr lang="ko-KR" altLang="en-US" sz="2000" b="0" dirty="0">
                          <a:solidFill>
                            <a:srgbClr val="1C2F69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55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0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C2F69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기획보고서 작성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C2F69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2F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4594" marR="94594" marT="47297" marB="4729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551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52206" marR="15220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52206" marR="15220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40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C2F69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UI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C2F69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설계 및 와이어프레임 제작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C2F69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2F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4594" marR="94594" marT="47297" marB="4729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2551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52206" marR="15220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52206" marR="15220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40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C2F69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DB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C2F69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설계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C2F69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2F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2551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52206" marR="15220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solidFill>
                          <a:srgbClr val="1C2F6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52206" marR="15220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6156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C2F69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구현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C2F69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2F6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2F6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2F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C2F69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C2F69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340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C2F69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버그 수정 및 테스트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C2F69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2F6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2206" marR="152206" marT="76103" marB="7610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2F6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354</Words>
  <Application>Microsoft Office PowerPoint</Application>
  <PresentationFormat>사용자 지정</PresentationFormat>
  <Paragraphs>117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G마켓 산스 TTF Medium</vt:lpstr>
      <vt:lpstr>G마켓 산스 TTF Bold</vt:lpstr>
      <vt:lpstr>G마켓 산스 TTF Light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진 수경</cp:lastModifiedBy>
  <cp:revision>51</cp:revision>
  <dcterms:created xsi:type="dcterms:W3CDTF">2021-01-24T16:52:36Z</dcterms:created>
  <dcterms:modified xsi:type="dcterms:W3CDTF">2021-01-24T11:38:42Z</dcterms:modified>
</cp:coreProperties>
</file>